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43">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A020"/>
    <a:srgbClr val="2C7799"/>
    <a:srgbClr val="7F5929"/>
    <a:srgbClr val="FFC900"/>
    <a:srgbClr val="FCBD24"/>
    <a:srgbClr val="EAFBA1"/>
    <a:srgbClr val="F7BC2B"/>
    <a:srgbClr val="93B648"/>
    <a:srgbClr val="708B39"/>
    <a:srgbClr val="F3AF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936" autoAdjust="0"/>
    <p:restoredTop sz="50000" autoAdjust="0"/>
  </p:normalViewPr>
  <p:slideViewPr>
    <p:cSldViewPr snapToGrid="0" snapToObjects="1">
      <p:cViewPr>
        <p:scale>
          <a:sx n="30" d="100"/>
          <a:sy n="30" d="100"/>
        </p:scale>
        <p:origin x="1314" y="24"/>
      </p:cViewPr>
      <p:guideLst>
        <p:guide orient="horz" pos="8943"/>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11/30/2017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11/30/2017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11/30/2017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11/30/2017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11/30/2017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11/30/2017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11/30/2017</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tiff"/><Relationship Id="rId5" Type="http://schemas.openxmlformats.org/officeDocument/2006/relationships/image" Target="../media/image2.png"/><Relationship Id="rId4" Type="http://schemas.openxmlformats.org/officeDocument/2006/relationships/hyperlink" Target="mailto:mumbenho@uwyo.edu" TargetMode="Externa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0" y="26824280"/>
            <a:ext cx="39177847" cy="6111743"/>
          </a:xfrm>
          <a:prstGeom prst="rect">
            <a:avLst/>
          </a:prstGeom>
        </p:spPr>
      </p:pic>
      <p:sp>
        <p:nvSpPr>
          <p:cNvPr id="10" name="TextBox 9"/>
          <p:cNvSpPr txBox="1"/>
          <p:nvPr/>
        </p:nvSpPr>
        <p:spPr>
          <a:xfrm>
            <a:off x="466183" y="1918604"/>
            <a:ext cx="21151344" cy="2776145"/>
          </a:xfrm>
          <a:prstGeom prst="rect">
            <a:avLst/>
          </a:prstGeom>
          <a:noFill/>
        </p:spPr>
        <p:txBody>
          <a:bodyPr wrap="square" rtlCol="0">
            <a:spAutoFit/>
          </a:bodyPr>
          <a:lstStyle/>
          <a:p>
            <a:pPr algn="ctr">
              <a:lnSpc>
                <a:spcPct val="80000"/>
              </a:lnSpc>
            </a:pPr>
            <a:r>
              <a:rPr lang="en-US" sz="13000" b="1" spc="60" dirty="0"/>
              <a:t>Growing a Forest of Data</a:t>
            </a:r>
            <a:br>
              <a:rPr lang="en-US" sz="7200" b="1" spc="60" dirty="0"/>
            </a:br>
            <a:r>
              <a:rPr lang="en-US" sz="8800" b="1" spc="60" dirty="0"/>
              <a:t>The Creation of Binary and Merkle Trees</a:t>
            </a:r>
            <a:endParaRPr lang="en-US" sz="6000" dirty="0">
              <a:solidFill>
                <a:srgbClr val="000000"/>
              </a:solidFill>
            </a:endParaRPr>
          </a:p>
        </p:txBody>
      </p:sp>
      <p:sp>
        <p:nvSpPr>
          <p:cNvPr id="11" name="Rectangle 10"/>
          <p:cNvSpPr/>
          <p:nvPr/>
        </p:nvSpPr>
        <p:spPr>
          <a:xfrm>
            <a:off x="896388" y="4621562"/>
            <a:ext cx="9932282" cy="707886"/>
          </a:xfrm>
          <a:prstGeom prst="rect">
            <a:avLst/>
          </a:prstGeom>
        </p:spPr>
        <p:txBody>
          <a:bodyPr wrap="square">
            <a:spAutoFit/>
          </a:bodyPr>
          <a:lstStyle/>
          <a:p>
            <a:r>
              <a:rPr lang="en-US" sz="4000" b="1" dirty="0"/>
              <a:t>McKade Umbenhower &amp; Robert Randolph</a:t>
            </a:r>
          </a:p>
        </p:txBody>
      </p:sp>
      <p:sp>
        <p:nvSpPr>
          <p:cNvPr id="62" name="TextBox 61"/>
          <p:cNvSpPr txBox="1"/>
          <p:nvPr/>
        </p:nvSpPr>
        <p:spPr>
          <a:xfrm>
            <a:off x="5262431" y="634778"/>
            <a:ext cx="12188978" cy="1261884"/>
          </a:xfrm>
          <a:prstGeom prst="rect">
            <a:avLst/>
          </a:prstGeom>
          <a:noFill/>
        </p:spPr>
        <p:txBody>
          <a:bodyPr wrap="none" rtlCol="0">
            <a:spAutoFit/>
          </a:bodyPr>
          <a:lstStyle/>
          <a:p>
            <a:pPr algn="ctr"/>
            <a:r>
              <a:rPr lang="en-US" sz="7600" b="1" dirty="0">
                <a:solidFill>
                  <a:schemeClr val="tx1">
                    <a:lumMod val="50000"/>
                    <a:lumOff val="50000"/>
                  </a:schemeClr>
                </a:solidFill>
                <a:latin typeface="Avenir Book"/>
                <a:cs typeface="Avenir Book"/>
              </a:rPr>
              <a:t>Fall 2017 | CS 2030 | UWYO</a:t>
            </a:r>
          </a:p>
        </p:txBody>
      </p:sp>
      <p:sp>
        <p:nvSpPr>
          <p:cNvPr id="48" name="Rectangle 47"/>
          <p:cNvSpPr/>
          <p:nvPr/>
        </p:nvSpPr>
        <p:spPr>
          <a:xfrm>
            <a:off x="11058097" y="4592869"/>
            <a:ext cx="10422435" cy="707886"/>
          </a:xfrm>
          <a:prstGeom prst="rect">
            <a:avLst/>
          </a:prstGeom>
        </p:spPr>
        <p:txBody>
          <a:bodyPr wrap="square">
            <a:spAutoFit/>
          </a:bodyPr>
          <a:lstStyle/>
          <a:p>
            <a:r>
              <a:rPr lang="en-US" sz="4000" b="1" u="sng" dirty="0">
                <a:solidFill>
                  <a:srgbClr val="F3A020"/>
                </a:solidFill>
                <a:hlinkClick r:id="rId4"/>
              </a:rPr>
              <a:t>mumbenho@uwyo.edu</a:t>
            </a:r>
            <a:r>
              <a:rPr lang="en-US" sz="4000" b="1" u="sng" dirty="0">
                <a:solidFill>
                  <a:srgbClr val="F3A020"/>
                </a:solidFill>
              </a:rPr>
              <a:t> &amp; rrandol3@uwyo.edu</a:t>
            </a:r>
            <a:endParaRPr lang="en-US" sz="4000" b="1" dirty="0">
              <a:solidFill>
                <a:srgbClr val="F3A020"/>
              </a:solidFill>
            </a:endParaRPr>
          </a:p>
        </p:txBody>
      </p:sp>
      <p:sp>
        <p:nvSpPr>
          <p:cNvPr id="83" name="Rectangle 82"/>
          <p:cNvSpPr/>
          <p:nvPr/>
        </p:nvSpPr>
        <p:spPr>
          <a:xfrm>
            <a:off x="707810" y="5443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Motivation/Abstract</a:t>
            </a:r>
          </a:p>
        </p:txBody>
      </p:sp>
      <p:sp>
        <p:nvSpPr>
          <p:cNvPr id="13" name="Rectangle 12"/>
          <p:cNvSpPr/>
          <p:nvPr/>
        </p:nvSpPr>
        <p:spPr>
          <a:xfrm>
            <a:off x="466183" y="6308767"/>
            <a:ext cx="20968083" cy="4098090"/>
          </a:xfrm>
          <a:prstGeom prst="rect">
            <a:avLst/>
          </a:prstGeom>
        </p:spPr>
        <p:txBody>
          <a:bodyPr wrap="square">
            <a:noAutofit/>
          </a:bodyPr>
          <a:lstStyle/>
          <a:p>
            <a:pPr algn="ctr"/>
            <a:endParaRPr lang="en-US" sz="5000" b="1" dirty="0"/>
          </a:p>
        </p:txBody>
      </p:sp>
      <p:sp>
        <p:nvSpPr>
          <p:cNvPr id="51" name="Rectangle 50"/>
          <p:cNvSpPr/>
          <p:nvPr/>
        </p:nvSpPr>
        <p:spPr>
          <a:xfrm>
            <a:off x="32995550" y="15777836"/>
            <a:ext cx="10883847" cy="2123658"/>
          </a:xfrm>
          <a:prstGeom prst="rect">
            <a:avLst/>
          </a:prstGeom>
        </p:spPr>
        <p:txBody>
          <a:bodyPr wrap="square">
            <a:spAutoFit/>
          </a:bodyPr>
          <a:lstStyle/>
          <a:p>
            <a:r>
              <a:rPr lang="en-US" sz="7200" dirty="0">
                <a:solidFill>
                  <a:srgbClr val="F3A020"/>
                </a:solidFill>
              </a:rPr>
              <a:t>So what good is it?</a:t>
            </a:r>
          </a:p>
          <a:p>
            <a:r>
              <a:rPr lang="en-US" sz="6000" b="1" dirty="0">
                <a:solidFill>
                  <a:srgbClr val="F3A020"/>
                </a:solidFill>
              </a:rPr>
              <a:t>Uses of the Merkle Tree</a:t>
            </a:r>
          </a:p>
        </p:txBody>
      </p:sp>
      <p:sp>
        <p:nvSpPr>
          <p:cNvPr id="21" name="Rectangle 20"/>
          <p:cNvSpPr/>
          <p:nvPr/>
        </p:nvSpPr>
        <p:spPr>
          <a:xfrm>
            <a:off x="827386" y="11410646"/>
            <a:ext cx="20461422" cy="7662068"/>
          </a:xfrm>
          <a:prstGeom prst="rect">
            <a:avLst/>
          </a:prstGeom>
        </p:spPr>
        <p:txBody>
          <a:bodyPr wrap="square">
            <a:noAutofit/>
          </a:bodyPr>
          <a:lstStyle/>
          <a:p>
            <a:endParaRPr lang="en-US" sz="4000" dirty="0"/>
          </a:p>
        </p:txBody>
      </p:sp>
      <p:sp>
        <p:nvSpPr>
          <p:cNvPr id="22" name="Rectangle 21"/>
          <p:cNvSpPr/>
          <p:nvPr/>
        </p:nvSpPr>
        <p:spPr>
          <a:xfrm>
            <a:off x="19386032" y="31253292"/>
            <a:ext cx="24190843" cy="1754326"/>
          </a:xfrm>
          <a:prstGeom prst="rect">
            <a:avLst/>
          </a:prstGeom>
        </p:spPr>
        <p:txBody>
          <a:bodyPr wrap="square">
            <a:spAutoFit/>
          </a:bodyPr>
          <a:lstStyle/>
          <a:p>
            <a:r>
              <a:rPr lang="is-IS" sz="3600" dirty="0"/>
              <a:t>Acknowledgements:</a:t>
            </a:r>
          </a:p>
          <a:p>
            <a:r>
              <a:rPr lang="is-IS" sz="3600" dirty="0"/>
              <a:t>Arash Partow‘s General Purpose </a:t>
            </a:r>
          </a:p>
          <a:p>
            <a:r>
              <a:rPr lang="is-IS" sz="3600" dirty="0"/>
              <a:t>Hash Function Algorithms</a:t>
            </a:r>
            <a:endParaRPr lang="en-US" sz="3600" dirty="0"/>
          </a:p>
        </p:txBody>
      </p:sp>
      <p:sp>
        <p:nvSpPr>
          <p:cNvPr id="23" name="Rectangle 22"/>
          <p:cNvSpPr/>
          <p:nvPr/>
        </p:nvSpPr>
        <p:spPr>
          <a:xfrm>
            <a:off x="695856" y="11110546"/>
            <a:ext cx="2019138" cy="1446550"/>
          </a:xfrm>
          <a:prstGeom prst="rect">
            <a:avLst/>
          </a:prstGeom>
        </p:spPr>
        <p:txBody>
          <a:bodyPr wrap="square">
            <a:spAutoFit/>
          </a:bodyPr>
          <a:lstStyle/>
          <a:p>
            <a:r>
              <a:rPr lang="en-US" sz="8800" b="1" dirty="0">
                <a:solidFill>
                  <a:srgbClr val="F3A020"/>
                </a:solidFill>
              </a:rPr>
              <a:t>T</a:t>
            </a:r>
            <a:endParaRPr lang="en-US" sz="11500" dirty="0">
              <a:solidFill>
                <a:srgbClr val="F3A020"/>
              </a:solidFill>
            </a:endParaRPr>
          </a:p>
        </p:txBody>
      </p:sp>
      <p:sp>
        <p:nvSpPr>
          <p:cNvPr id="40" name="Rectangle 39"/>
          <p:cNvSpPr/>
          <p:nvPr/>
        </p:nvSpPr>
        <p:spPr>
          <a:xfrm>
            <a:off x="22599949" y="16196330"/>
            <a:ext cx="10109200" cy="1077218"/>
          </a:xfrm>
          <a:prstGeom prst="rect">
            <a:avLst/>
          </a:prstGeom>
        </p:spPr>
        <p:txBody>
          <a:bodyPr wrap="square">
            <a:spAutoFit/>
          </a:bodyPr>
          <a:lstStyle/>
          <a:p>
            <a:pPr algn="ctr"/>
            <a:r>
              <a:rPr lang="en-US" sz="3200" dirty="0"/>
              <a:t>Merkle Tree Operation Data</a:t>
            </a:r>
          </a:p>
          <a:p>
            <a:pPr algn="ctr"/>
            <a:r>
              <a:rPr lang="en-US" sz="3200" dirty="0"/>
              <a:t>(‘m’ is the number of leaves, ‘n’ is the number of total nodes)</a:t>
            </a:r>
          </a:p>
        </p:txBody>
      </p:sp>
      <p:sp>
        <p:nvSpPr>
          <p:cNvPr id="47" name="Rectangle 46"/>
          <p:cNvSpPr/>
          <p:nvPr/>
        </p:nvSpPr>
        <p:spPr>
          <a:xfrm>
            <a:off x="22448409" y="1433366"/>
            <a:ext cx="20497806" cy="2693535"/>
          </a:xfrm>
          <a:prstGeom prst="rect">
            <a:avLst/>
          </a:prstGeom>
        </p:spPr>
        <p:txBody>
          <a:bodyPr wrap="square">
            <a:noAutofit/>
          </a:bodyPr>
          <a:lstStyle/>
          <a:p>
            <a:r>
              <a:rPr lang="en-US" sz="3600" dirty="0"/>
              <a:t>        e succeeded in developing a fully functional Merkle tree, however a few challenges arose that needed to be solved in order for it to work at all. The first major problem we came across was how the Merkle tree would use the binary tree as a base, but still have it’s own functionality separate from the binary tree. We decided on a hierarchy where the Merkle tree inherited from the binary tree. Another problem was figuring out a way to print out nodes that differed between two separate trees. Instead of using an operator to return a tree, we created a public function.  This function, when passed a separate Merkle tree, would print the differing subtrees as well as the offending nodes.</a:t>
            </a:r>
          </a:p>
        </p:txBody>
      </p:sp>
      <p:sp>
        <p:nvSpPr>
          <p:cNvPr id="36" name="Rectangle 35"/>
          <p:cNvSpPr/>
          <p:nvPr/>
        </p:nvSpPr>
        <p:spPr>
          <a:xfrm>
            <a:off x="32709150" y="24322209"/>
            <a:ext cx="10344800" cy="3199925"/>
          </a:xfrm>
          <a:prstGeom prst="rect">
            <a:avLst/>
          </a:prstGeom>
        </p:spPr>
        <p:txBody>
          <a:bodyPr wrap="square">
            <a:noAutofit/>
          </a:bodyPr>
          <a:lstStyle/>
          <a:p>
            <a:r>
              <a:rPr lang="en-US" sz="3600" dirty="0"/>
              <a:t>Looking toward the future, there are items that could be added to the tree to increase its usability.  Actually displaying the structure of the tree instead of outputting a list of nodes would be a useful visualization tool.  Also, some of our functions could be better optimized to increase the tree’s performance.</a:t>
            </a:r>
          </a:p>
        </p:txBody>
      </p:sp>
      <p:sp>
        <p:nvSpPr>
          <p:cNvPr id="38" name="Rectangle 37"/>
          <p:cNvSpPr/>
          <p:nvPr/>
        </p:nvSpPr>
        <p:spPr>
          <a:xfrm>
            <a:off x="896388" y="11464665"/>
            <a:ext cx="20322121" cy="5548727"/>
          </a:xfrm>
          <a:prstGeom prst="rect">
            <a:avLst/>
          </a:prstGeom>
        </p:spPr>
        <p:txBody>
          <a:bodyPr wrap="square">
            <a:noAutofit/>
          </a:bodyPr>
          <a:lstStyle/>
          <a:p>
            <a:r>
              <a:rPr lang="en-US" sz="3600" dirty="0"/>
              <a:t>       he Merkle tree is a type of data structure that uses a binary tree as a base, and hashes for every non-leaf node. The binary tree is a non-linier data structure that consists of nodes starting at a root node where each node has a parent and two children. The hash is a numeric value based off of data manipulation of a data entry that is being stored. The leaves of the Merkle tree are data nodes that hold pertinent information, and the non-leaves of the Merkle tree are hash nodes that hold a hash based off of the hash or data of it’s child nodes. Due to hash nodes being dependent on its children, the hash is almost guarantied to be different from any other hash in the  Merkle tree. Because of this property, Merkle trees are often used for quick verification and validity of data contained inside of large data-structures, as well as for peer-to-peer interaction between other computer systems. In the case of mismatching Merkle trees, the offending data node(s) can be easily found as the hashes of both trees, starting at the root node, have different values down through the subtrees that have the data node as a child or grandchild.</a:t>
            </a:r>
          </a:p>
        </p:txBody>
      </p:sp>
      <p:sp>
        <p:nvSpPr>
          <p:cNvPr id="39" name="Rectangle 38"/>
          <p:cNvSpPr/>
          <p:nvPr/>
        </p:nvSpPr>
        <p:spPr>
          <a:xfrm>
            <a:off x="736666" y="6442864"/>
            <a:ext cx="20481843" cy="3902057"/>
          </a:xfrm>
          <a:prstGeom prst="rect">
            <a:avLst/>
          </a:prstGeom>
        </p:spPr>
        <p:txBody>
          <a:bodyPr wrap="square">
            <a:noAutofit/>
          </a:bodyPr>
          <a:lstStyle/>
          <a:p>
            <a:r>
              <a:rPr lang="en-US" sz="3600" dirty="0"/>
              <a:t>         </a:t>
            </a:r>
            <a:r>
              <a:rPr lang="en-US" sz="3600" dirty="0" err="1"/>
              <a:t>erkle</a:t>
            </a:r>
            <a:r>
              <a:rPr lang="en-US" sz="3600" dirty="0"/>
              <a:t> trees are invaluable data structures in computer science.  With these trees, any collection of data can be verified by comparing it to an existing set of data with ease.  Therefore, any deliberately changed or corrupted data can be detected and corrected.  Having the experience of creating a Merkle tree is also important.  While developing such a structure, the developers would become more familiar with the inner working of it, and its strengths and weaknesses would become more apparent.  This project also exercises the ability to create an effective hashing function, which is another important component in the computer science field.  Hashes provide many uses, and the having the experience of building and understanding such a function is indispensable.</a:t>
            </a:r>
          </a:p>
        </p:txBody>
      </p:sp>
      <p:sp>
        <p:nvSpPr>
          <p:cNvPr id="43" name="Rectangle 42"/>
          <p:cNvSpPr/>
          <p:nvPr/>
        </p:nvSpPr>
        <p:spPr>
          <a:xfrm>
            <a:off x="33117618" y="17803148"/>
            <a:ext cx="9828597" cy="5337133"/>
          </a:xfrm>
          <a:prstGeom prst="rect">
            <a:avLst/>
          </a:prstGeom>
        </p:spPr>
        <p:txBody>
          <a:bodyPr wrap="square">
            <a:noAutofit/>
          </a:bodyPr>
          <a:lstStyle/>
          <a:p>
            <a:r>
              <a:rPr lang="en-US" sz="3600" dirty="0"/>
              <a:t>The Merkle tree we designed is able to effectively store time stamped votes retrieved from files in a way that makes comparison between two files trivial.  After a file is inserted into a tree, one comparison between two strings is all that is needed to guarantee that the two tree structures are the same or different.  This data structure also enables us to efficiently figure out which parts of two trees differ and the offending nodes, without necessarily checking every node of each tree.</a:t>
            </a:r>
          </a:p>
        </p:txBody>
      </p:sp>
      <p:sp>
        <p:nvSpPr>
          <p:cNvPr id="44" name="Rectangle 43"/>
          <p:cNvSpPr/>
          <p:nvPr/>
        </p:nvSpPr>
        <p:spPr>
          <a:xfrm>
            <a:off x="22625351" y="24474609"/>
            <a:ext cx="10058399" cy="3047525"/>
          </a:xfrm>
          <a:prstGeom prst="rect">
            <a:avLst/>
          </a:prstGeom>
        </p:spPr>
        <p:txBody>
          <a:bodyPr wrap="square">
            <a:noAutofit/>
          </a:bodyPr>
          <a:lstStyle/>
          <a:p>
            <a:r>
              <a:rPr lang="en-US" sz="3600" dirty="0"/>
              <a:t>After completing the Merkle tree project, we have learned how to take an idea and implement it through rigorous planning alongside trial and error.  We also have a better understanding of the benefits and limitations of the Merkle tree structure as a whole.</a:t>
            </a:r>
          </a:p>
        </p:txBody>
      </p:sp>
      <p:pic>
        <p:nvPicPr>
          <p:cNvPr id="7" name="Picture 6"/>
          <p:cNvPicPr>
            <a:picLocks noChangeAspect="1"/>
          </p:cNvPicPr>
          <p:nvPr/>
        </p:nvPicPr>
        <p:blipFill>
          <a:blip r:embed="rId5"/>
          <a:stretch>
            <a:fillRect/>
          </a:stretch>
        </p:blipFill>
        <p:spPr>
          <a:xfrm>
            <a:off x="257175" y="27318505"/>
            <a:ext cx="11687175" cy="5414642"/>
          </a:xfrm>
          <a:prstGeom prst="rect">
            <a:avLst/>
          </a:prstGeom>
        </p:spPr>
      </p:pic>
      <p:sp>
        <p:nvSpPr>
          <p:cNvPr id="56" name="Rectangle 55"/>
          <p:cNvSpPr/>
          <p:nvPr/>
        </p:nvSpPr>
        <p:spPr>
          <a:xfrm>
            <a:off x="707810" y="10418278"/>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663463"/>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Summary &amp; Major Tasks</a:t>
            </a:r>
          </a:p>
        </p:txBody>
      </p:sp>
      <p:sp>
        <p:nvSpPr>
          <p:cNvPr id="58" name="Rectangle 57"/>
          <p:cNvSpPr/>
          <p:nvPr/>
        </p:nvSpPr>
        <p:spPr>
          <a:xfrm>
            <a:off x="687088" y="18965826"/>
            <a:ext cx="20481843" cy="8344674"/>
          </a:xfrm>
          <a:prstGeom prst="rect">
            <a:avLst/>
          </a:prstGeom>
        </p:spPr>
        <p:txBody>
          <a:bodyPr wrap="square">
            <a:noAutofit/>
          </a:bodyPr>
          <a:lstStyle/>
          <a:p>
            <a:r>
              <a:rPr lang="en-US" sz="3600" dirty="0"/>
              <a:t>        o overcome the final goal of implementing Merkle trees, we needed a foundation to build upon, like a binary tree.  We built this structure out of nodes that contained all of the vote data we would need to eventually store, alongside pointers to a left and right node.  It was also important that leaf nodes could be differentiated between non leaf nodes, so we added functionality for this as well.  To complete the binary tree we added the ability to do basic operations, like insert nodes into the tree, find nodes in the tree, and print the tree to the console.  Upon completion of the binary tree, we were able to tackle the Merkle tree itself.  A Merkle tree keeps all data in the leaf nodes, and all internal nodes are compromised of the hash of the hashes of its children added together. With this information, we realized that while the Merkle tree would have a similar structure to the binary tree, it needed a few of its own functions to operate correctly, so we made the Merkle tree inherit from the binary tree. The main difference between the two were the insertion methods.  Our binary tree inserted in level-order, but our Merkle tree needed to insert time-sorted leaf nodes with parents of the correct hash values.  To do this, we created a linked-list of leaf nodes that were cycled through until the insertion point was found.  The new node was then partnered with an existing node, and a mutual parent was made between them.  The parents were then set using hashes computed with our three different hash functions.  Other functionality, like checking if and where two trees were different was then added, finishing the core implementation of the Merkle tree.</a:t>
            </a:r>
          </a:p>
        </p:txBody>
      </p:sp>
      <p:sp>
        <p:nvSpPr>
          <p:cNvPr id="59" name="Rectangle 58"/>
          <p:cNvSpPr/>
          <p:nvPr/>
        </p:nvSpPr>
        <p:spPr>
          <a:xfrm>
            <a:off x="736666" y="18406909"/>
            <a:ext cx="2019138" cy="1446550"/>
          </a:xfrm>
          <a:prstGeom prst="rect">
            <a:avLst/>
          </a:prstGeom>
        </p:spPr>
        <p:txBody>
          <a:bodyPr wrap="square">
            <a:spAutoFit/>
          </a:bodyPr>
          <a:lstStyle/>
          <a:p>
            <a:r>
              <a:rPr lang="en-US" sz="8800" b="1" dirty="0">
                <a:solidFill>
                  <a:srgbClr val="F3A020"/>
                </a:solidFill>
              </a:rPr>
              <a:t>T</a:t>
            </a:r>
            <a:endParaRPr lang="en-US" sz="13800" dirty="0">
              <a:solidFill>
                <a:srgbClr val="F3A020"/>
              </a:solidFill>
            </a:endParaRPr>
          </a:p>
        </p:txBody>
      </p:sp>
      <p:sp>
        <p:nvSpPr>
          <p:cNvPr id="61" name="Rectangle 60"/>
          <p:cNvSpPr/>
          <p:nvPr/>
        </p:nvSpPr>
        <p:spPr>
          <a:xfrm>
            <a:off x="22472951" y="39801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Limitations &amp; Challenges</a:t>
            </a:r>
          </a:p>
        </p:txBody>
      </p:sp>
      <p:sp>
        <p:nvSpPr>
          <p:cNvPr id="64" name="Rectangle 63"/>
          <p:cNvSpPr/>
          <p:nvPr/>
        </p:nvSpPr>
        <p:spPr>
          <a:xfrm>
            <a:off x="22716853" y="14914706"/>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Results</a:t>
            </a:r>
          </a:p>
        </p:txBody>
      </p:sp>
      <p:sp>
        <p:nvSpPr>
          <p:cNvPr id="65" name="Rectangle 64"/>
          <p:cNvSpPr/>
          <p:nvPr/>
        </p:nvSpPr>
        <p:spPr>
          <a:xfrm>
            <a:off x="22563671" y="23342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Conclusions &amp; Future Work</a:t>
            </a:r>
          </a:p>
        </p:txBody>
      </p:sp>
      <p:sp>
        <p:nvSpPr>
          <p:cNvPr id="8" name="TextBox 7"/>
          <p:cNvSpPr txBox="1"/>
          <p:nvPr/>
        </p:nvSpPr>
        <p:spPr>
          <a:xfrm>
            <a:off x="17687925" y="13515975"/>
            <a:ext cx="184731" cy="141577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6"/>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7"/>
          <a:stretch>
            <a:fillRect/>
          </a:stretch>
        </p:blipFill>
        <p:spPr>
          <a:xfrm>
            <a:off x="41338335" y="31214758"/>
            <a:ext cx="1605870" cy="1605870"/>
          </a:xfrm>
          <a:prstGeom prst="rect">
            <a:avLst/>
          </a:prstGeom>
        </p:spPr>
      </p:pic>
      <p:sp>
        <p:nvSpPr>
          <p:cNvPr id="66" name="Rectangle 65"/>
          <p:cNvSpPr/>
          <p:nvPr/>
        </p:nvSpPr>
        <p:spPr>
          <a:xfrm>
            <a:off x="22428057" y="1106851"/>
            <a:ext cx="2019138" cy="1323439"/>
          </a:xfrm>
          <a:prstGeom prst="rect">
            <a:avLst/>
          </a:prstGeom>
        </p:spPr>
        <p:txBody>
          <a:bodyPr wrap="square">
            <a:spAutoFit/>
          </a:bodyPr>
          <a:lstStyle/>
          <a:p>
            <a:r>
              <a:rPr lang="en-US" sz="8000" b="1" dirty="0">
                <a:solidFill>
                  <a:srgbClr val="F3A020"/>
                </a:solidFill>
              </a:rPr>
              <a:t>W</a:t>
            </a:r>
            <a:endParaRPr lang="en-US" sz="11500" dirty="0">
              <a:solidFill>
                <a:srgbClr val="F3A020"/>
              </a:solidFill>
            </a:endParaRPr>
          </a:p>
        </p:txBody>
      </p:sp>
      <p:sp>
        <p:nvSpPr>
          <p:cNvPr id="68" name="Rectangle 67"/>
          <p:cNvSpPr/>
          <p:nvPr/>
        </p:nvSpPr>
        <p:spPr>
          <a:xfrm>
            <a:off x="707810" y="6109297"/>
            <a:ext cx="2019138" cy="1446550"/>
          </a:xfrm>
          <a:prstGeom prst="rect">
            <a:avLst/>
          </a:prstGeom>
        </p:spPr>
        <p:txBody>
          <a:bodyPr wrap="square">
            <a:spAutoFit/>
          </a:bodyPr>
          <a:lstStyle/>
          <a:p>
            <a:r>
              <a:rPr lang="en-US" sz="8800" b="1" dirty="0">
                <a:solidFill>
                  <a:srgbClr val="F3A020"/>
                </a:solidFill>
              </a:rPr>
              <a:t>M</a:t>
            </a:r>
            <a:endParaRPr lang="en-US" sz="11500" dirty="0">
              <a:solidFill>
                <a:srgbClr val="F3A020"/>
              </a:solidFill>
            </a:endParaRPr>
          </a:p>
        </p:txBody>
      </p:sp>
      <p:sp>
        <p:nvSpPr>
          <p:cNvPr id="69" name="Rectangle 68"/>
          <p:cNvSpPr/>
          <p:nvPr/>
        </p:nvSpPr>
        <p:spPr>
          <a:xfrm>
            <a:off x="33117618" y="31268370"/>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8"/>
          <a:stretch>
            <a:fillRect/>
          </a:stretch>
        </p:blipFill>
        <p:spPr>
          <a:xfrm>
            <a:off x="29359105" y="31210204"/>
            <a:ext cx="1816774" cy="1588488"/>
          </a:xfrm>
          <a:prstGeom prst="rect">
            <a:avLst/>
          </a:prstGeom>
        </p:spPr>
      </p:pic>
      <p:sp>
        <p:nvSpPr>
          <p:cNvPr id="45" name="Rectangle 44">
            <a:extLst>
              <a:ext uri="{FF2B5EF4-FFF2-40B4-BE49-F238E27FC236}">
                <a16:creationId xmlns:a16="http://schemas.microsoft.com/office/drawing/2014/main" id="{E955ED6C-4067-4724-94DB-5FD9829A011D}"/>
              </a:ext>
            </a:extLst>
          </p:cNvPr>
          <p:cNvSpPr/>
          <p:nvPr/>
        </p:nvSpPr>
        <p:spPr>
          <a:xfrm>
            <a:off x="22515607" y="5356709"/>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3 Hashes</a:t>
            </a:r>
          </a:p>
        </p:txBody>
      </p:sp>
      <p:cxnSp>
        <p:nvCxnSpPr>
          <p:cNvPr id="46" name="Straight Arrow Connector 45">
            <a:extLst>
              <a:ext uri="{FF2B5EF4-FFF2-40B4-BE49-F238E27FC236}">
                <a16:creationId xmlns:a16="http://schemas.microsoft.com/office/drawing/2014/main" id="{84907054-1C05-4036-9CDF-0FD6996B96B5}"/>
              </a:ext>
            </a:extLst>
          </p:cNvPr>
          <p:cNvCxnSpPr>
            <a:cxnSpLocks/>
          </p:cNvCxnSpPr>
          <p:nvPr/>
        </p:nvCxnSpPr>
        <p:spPr>
          <a:xfrm>
            <a:off x="29485619" y="6353546"/>
            <a:ext cx="107735" cy="8197943"/>
          </a:xfrm>
          <a:prstGeom prst="straightConnector1">
            <a:avLst/>
          </a:prstGeom>
          <a:ln w="127000" cmpd="sng">
            <a:solidFill>
              <a:srgbClr val="F3A020"/>
            </a:solidFill>
            <a:tailEnd type="arrow"/>
          </a:ln>
        </p:spPr>
        <p:style>
          <a:lnRef idx="3">
            <a:schemeClr val="accent5"/>
          </a:lnRef>
          <a:fillRef idx="0">
            <a:schemeClr val="accent5"/>
          </a:fillRef>
          <a:effectRef idx="2">
            <a:schemeClr val="accent5"/>
          </a:effectRef>
          <a:fontRef idx="minor">
            <a:schemeClr val="tx1"/>
          </a:fontRef>
        </p:style>
      </p:cxnSp>
      <p:cxnSp>
        <p:nvCxnSpPr>
          <p:cNvPr id="52" name="Straight Arrow Connector 51">
            <a:extLst>
              <a:ext uri="{FF2B5EF4-FFF2-40B4-BE49-F238E27FC236}">
                <a16:creationId xmlns:a16="http://schemas.microsoft.com/office/drawing/2014/main" id="{A6EBC33B-5B72-4188-97F6-73A5C25CE7D8}"/>
              </a:ext>
            </a:extLst>
          </p:cNvPr>
          <p:cNvCxnSpPr>
            <a:cxnSpLocks/>
          </p:cNvCxnSpPr>
          <p:nvPr/>
        </p:nvCxnSpPr>
        <p:spPr>
          <a:xfrm>
            <a:off x="36563365" y="6280039"/>
            <a:ext cx="107735" cy="8197943"/>
          </a:xfrm>
          <a:prstGeom prst="straightConnector1">
            <a:avLst/>
          </a:prstGeom>
          <a:ln w="127000" cmpd="sng">
            <a:solidFill>
              <a:srgbClr val="F3A020"/>
            </a:solidFill>
            <a:tailEnd type="arrow"/>
          </a:ln>
        </p:spPr>
        <p:style>
          <a:lnRef idx="3">
            <a:schemeClr val="accent5"/>
          </a:lnRef>
          <a:fillRef idx="0">
            <a:schemeClr val="accent5"/>
          </a:fillRef>
          <a:effectRef idx="2">
            <a:schemeClr val="accent5"/>
          </a:effectRef>
          <a:fontRef idx="minor">
            <a:schemeClr val="tx1"/>
          </a:fontRef>
        </p:style>
      </p:cxnSp>
      <p:sp>
        <p:nvSpPr>
          <p:cNvPr id="53" name="Rectangle 52">
            <a:extLst>
              <a:ext uri="{FF2B5EF4-FFF2-40B4-BE49-F238E27FC236}">
                <a16:creationId xmlns:a16="http://schemas.microsoft.com/office/drawing/2014/main" id="{297EE812-C9AF-45AC-8296-80F54A72123C}"/>
              </a:ext>
            </a:extLst>
          </p:cNvPr>
          <p:cNvSpPr/>
          <p:nvPr/>
        </p:nvSpPr>
        <p:spPr>
          <a:xfrm>
            <a:off x="22625351" y="6418830"/>
            <a:ext cx="6626336" cy="7052580"/>
          </a:xfrm>
          <a:prstGeom prst="rect">
            <a:avLst/>
          </a:prstGeom>
        </p:spPr>
        <p:txBody>
          <a:bodyPr wrap="square">
            <a:noAutofit/>
          </a:bodyPr>
          <a:lstStyle/>
          <a:p>
            <a:r>
              <a:rPr lang="en-US" sz="3600" dirty="0"/>
              <a:t> </a:t>
            </a:r>
            <a:r>
              <a:rPr lang="en-US" sz="3600" dirty="0" err="1"/>
              <a:t>Arash</a:t>
            </a:r>
            <a:r>
              <a:rPr lang="en-US" sz="3600" dirty="0"/>
              <a:t> </a:t>
            </a:r>
            <a:r>
              <a:rPr lang="en-US" sz="3600" dirty="0" err="1"/>
              <a:t>Partow's</a:t>
            </a:r>
            <a:r>
              <a:rPr lang="en-US" sz="3600" dirty="0"/>
              <a:t> DJB hash: The function takes in a string and returns the hash of the string.  This hash integer starts out as some prime number.  Then, for every character in the string, the hash will add to itself another copy of itself bit-shifted 5 bits to the left and the current character of the string.  The result after looping through each character of the input string then gets converted to a hexadecimal string and returned.</a:t>
            </a:r>
          </a:p>
        </p:txBody>
      </p:sp>
      <p:sp>
        <p:nvSpPr>
          <p:cNvPr id="54" name="Rectangle 53">
            <a:extLst>
              <a:ext uri="{FF2B5EF4-FFF2-40B4-BE49-F238E27FC236}">
                <a16:creationId xmlns:a16="http://schemas.microsoft.com/office/drawing/2014/main" id="{62EAE069-C7A0-495A-9F3A-0C3CFA6078DB}"/>
              </a:ext>
            </a:extLst>
          </p:cNvPr>
          <p:cNvSpPr/>
          <p:nvPr/>
        </p:nvSpPr>
        <p:spPr>
          <a:xfrm>
            <a:off x="29866730" y="6418830"/>
            <a:ext cx="6626336" cy="7052580"/>
          </a:xfrm>
          <a:prstGeom prst="rect">
            <a:avLst/>
          </a:prstGeom>
        </p:spPr>
        <p:txBody>
          <a:bodyPr wrap="square">
            <a:noAutofit/>
          </a:bodyPr>
          <a:lstStyle/>
          <a:p>
            <a:r>
              <a:rPr lang="en-US" sz="3600" dirty="0" err="1"/>
              <a:t>Arash</a:t>
            </a:r>
            <a:r>
              <a:rPr lang="en-US" sz="3600" dirty="0"/>
              <a:t> </a:t>
            </a:r>
            <a:r>
              <a:rPr lang="en-US" sz="3600" dirty="0" err="1"/>
              <a:t>Partow's</a:t>
            </a:r>
            <a:r>
              <a:rPr lang="en-US" sz="3600" dirty="0"/>
              <a:t> RS hash: This function uses two prime numbers, 'a' and 'b', alongside the hash integer that starts at 0.  For every character of the string, the hash will equal itself multiplied by the value in 'a' (which initially is a prime number) plus the value of the current character.  Then the value in 'a' gets multiplied by the prime number 'b', and the loop repeats for every character of the initial string.  The hash value will then get converted to a hexadecimal string, and the result from that gets returned.</a:t>
            </a:r>
          </a:p>
        </p:txBody>
      </p:sp>
      <p:sp>
        <p:nvSpPr>
          <p:cNvPr id="55" name="Rectangle 54">
            <a:extLst>
              <a:ext uri="{FF2B5EF4-FFF2-40B4-BE49-F238E27FC236}">
                <a16:creationId xmlns:a16="http://schemas.microsoft.com/office/drawing/2014/main" id="{C9B5E307-0712-4445-8770-9F24FFEF8A12}"/>
              </a:ext>
            </a:extLst>
          </p:cNvPr>
          <p:cNvSpPr/>
          <p:nvPr/>
        </p:nvSpPr>
        <p:spPr>
          <a:xfrm>
            <a:off x="36974311" y="6418830"/>
            <a:ext cx="6626336" cy="7052580"/>
          </a:xfrm>
          <a:prstGeom prst="rect">
            <a:avLst/>
          </a:prstGeom>
        </p:spPr>
        <p:txBody>
          <a:bodyPr wrap="square">
            <a:noAutofit/>
          </a:bodyPr>
          <a:lstStyle/>
          <a:p>
            <a:r>
              <a:rPr lang="en-US" sz="3600" dirty="0" err="1"/>
              <a:t>Arash</a:t>
            </a:r>
            <a:r>
              <a:rPr lang="en-US" sz="3600" dirty="0"/>
              <a:t> </a:t>
            </a:r>
            <a:r>
              <a:rPr lang="en-US" sz="3600" dirty="0" err="1"/>
              <a:t>Partow’s</a:t>
            </a:r>
            <a:r>
              <a:rPr lang="en-US" sz="3600" dirty="0"/>
              <a:t> DEX hash: It first initiates the hash value to the length of the string that was passed.</a:t>
            </a:r>
          </a:p>
          <a:p>
            <a:r>
              <a:rPr lang="en-US" sz="3600" dirty="0"/>
              <a:t>Next, for every character of the string. It will take the current hash value bit-shifted left 5 times</a:t>
            </a:r>
          </a:p>
          <a:p>
            <a:r>
              <a:rPr lang="en-US" sz="3600" dirty="0"/>
              <a:t>and raise it to the power of the hash value bit-shifted right 27 times.</a:t>
            </a:r>
          </a:p>
          <a:p>
            <a:r>
              <a:rPr lang="en-US" sz="3600" dirty="0"/>
              <a:t>It then raises the previous result to the power of the numerical character value of the string in question. Finally it assigns the final result to the hash value. This repeats until every character of the string has been iterated through.</a:t>
            </a:r>
          </a:p>
        </p:txBody>
      </p:sp>
      <p:pic>
        <p:nvPicPr>
          <p:cNvPr id="1080" name="Picture 56" descr="https://media.discordapp.net/attachments/222114827856904192/385934916849893386/EpicChart.png">
            <a:extLst>
              <a:ext uri="{FF2B5EF4-FFF2-40B4-BE49-F238E27FC236}">
                <a16:creationId xmlns:a16="http://schemas.microsoft.com/office/drawing/2014/main" id="{B45ADB20-A6FC-4F96-A2E5-577D67CECCB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868237" y="17402151"/>
            <a:ext cx="9572625" cy="4785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2984</TotalTime>
  <Words>1416</Words>
  <Application>Microsoft Office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 Book</vt:lpstr>
      <vt:lpstr>Calibri</vt:lpstr>
      <vt:lpstr>Garamond</vt:lpstr>
      <vt:lpstr>Office Theme</vt:lpstr>
      <vt:lpstr>PowerPoint Presentation</vt:lpstr>
    </vt:vector>
  </TitlesOfParts>
  <Company>Erebus Labs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Mckade L Umbenhower</cp:lastModifiedBy>
  <cp:revision>151</cp:revision>
  <dcterms:created xsi:type="dcterms:W3CDTF">2014-09-24T21:48:38Z</dcterms:created>
  <dcterms:modified xsi:type="dcterms:W3CDTF">2017-12-01T01:35:11Z</dcterms:modified>
</cp:coreProperties>
</file>

<file path=docProps/thumbnail.jpeg>
</file>